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78" r:id="rId3"/>
  </p:sldMasterIdLst>
  <p:notesMasterIdLst>
    <p:notesMasterId r:id="rId10"/>
  </p:notesMasterIdLst>
  <p:sldIdLst>
    <p:sldId id="630" r:id="rId4"/>
    <p:sldId id="707" r:id="rId5"/>
    <p:sldId id="705" r:id="rId6"/>
    <p:sldId id="711" r:id="rId7"/>
    <p:sldId id="708" r:id="rId8"/>
    <p:sldId id="709" r:id="rId9"/>
  </p:sldIdLst>
  <p:sldSz cx="12192000" cy="6858000"/>
  <p:notesSz cx="6858000" cy="9144000"/>
  <p:custDataLst>
    <p:tags r:id="rId1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等线" panose="02010600030101010101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219">
          <p15:clr>
            <a:srgbClr val="A4A3A4"/>
          </p15:clr>
        </p15:guide>
        <p15:guide id="2" pos="382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新课标第一网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2408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450" y="84"/>
      </p:cViewPr>
      <p:guideLst>
        <p:guide orient="horz" pos="2219"/>
        <p:guide pos="38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99EB7FE-1E10-4851-B8AF-0F741C4E7538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6F16D8B-33C1-4126-949C-FFC780376BC5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7578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50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0532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/>
            <a:fld id="{7EF1605D-4637-48D3-9D20-100D5B25B32F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2</a:t>
            </a:fld>
            <a:endParaRPr lang="en-US" altLang="zh-CN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0488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464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643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/>
            <a:fld id="{E54CD8F6-4E0D-43D7-B80B-00B11210595D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3</a:t>
            </a:fld>
            <a:endParaRPr lang="en-US" altLang="zh-CN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8650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52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258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/>
            <a:fld id="{B0791F05-FBEC-4B00-AF7E-77128D27ABBB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4</a:t>
            </a:fld>
            <a:endParaRPr lang="en-US" altLang="zh-CN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9896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52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258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/>
            <a:fld id="{B0791F05-FBEC-4B00-AF7E-77128D27ABBB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5</a:t>
            </a:fld>
            <a:endParaRPr lang="en-US" altLang="zh-CN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7000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546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462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/>
            <a:fld id="{BCA3EAAB-029B-44F8-A3B6-FADF5738A8FC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6</a:t>
            </a:fld>
            <a:endParaRPr lang="en-US" altLang="zh-CN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6470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F91A6-5D87-4A87-AE3F-013252633B5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65ED79-AA22-4251-A9F5-380BDB7A6BA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明年工作计划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79F64D-D8F9-4610-AEDE-03D2B83C41F8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82E910-5F16-424B-87BB-5CD2E1B8C13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A94386-2F88-42EC-B62A-B4E7074C020D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5EE883-16D7-4DE2-8C8B-F57AE2C6988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0377C-A6C8-4184-AAC3-5F106521CED6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305A-9AAF-4EE1-BACF-D0ECF7651E6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906559-1428-451B-9C82-0111E31A0151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BA2E7-17A5-45D0-87D7-55CF74AB14EA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rand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7648A7-2955-4DAA-8CE2-4E298C5AD507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83924-5877-484E-A217-D50578154715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F94FE-09F3-4E36-A5F1-0C94AFF75FFF}" type="datetimeFigureOut">
              <a:rPr lang="zh-CN" altLang="en-US"/>
              <a:t>2020/4/14 Tuesday</a:t>
            </a:fld>
            <a:endParaRPr lang="zh-CN" altLang="en-US" dirty="0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2EAA1D-13C0-4640-BB49-034C7E19EC1A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7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矩形 9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AF6AC2-06F3-4A4F-B690-747F07109A51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DBB2C8-0406-405D-8E72-B8B000D34F9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/>
      <p:bldP spid="7" grpId="0" bldLvl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8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矩形 10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9686F2-3AE9-4736-8D06-47C3FD61D2B7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10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200B35-5D9D-478C-84B0-A24918663DD5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/>
      <p:bldP spid="8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CD4B86-D069-445B-BC19-5F7422FD73EC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36DAF8-5E69-4E8D-A002-880D769D327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9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10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11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矩形 12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41300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7163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7163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E17E8B-2024-40AD-95C8-93701A9751A6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12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83E9E-A7C5-449A-8235-BB76BCC478A2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4"/>
          <p:cNvPicPr>
            <a:picLocks noChangeAspect="1"/>
          </p:cNvPicPr>
          <p:nvPr/>
        </p:nvPicPr>
        <p:blipFill>
          <a:blip r:embed="rId2"/>
          <a:srcRect r="9862" b="1733"/>
          <a:stretch>
            <a:fillRect/>
          </a:stretch>
        </p:blipFill>
        <p:spPr bwMode="auto">
          <a:xfrm>
            <a:off x="0" y="0"/>
            <a:ext cx="12673013" cy="651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直角三角形 5"/>
          <p:cNvSpPr/>
          <p:nvPr/>
        </p:nvSpPr>
        <p:spPr>
          <a:xfrm flipH="1" flipV="1">
            <a:off x="6335713" y="0"/>
            <a:ext cx="5856287" cy="4051300"/>
          </a:xfrm>
          <a:prstGeom prst="rtTriangle">
            <a:avLst/>
          </a:prstGeom>
          <a:solidFill>
            <a:srgbClr val="2F559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直角三角形 6"/>
          <p:cNvSpPr/>
          <p:nvPr/>
        </p:nvSpPr>
        <p:spPr>
          <a:xfrm>
            <a:off x="0" y="5373688"/>
            <a:ext cx="2844800" cy="1484312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矩形 7"/>
          <p:cNvSpPr/>
          <p:nvPr/>
        </p:nvSpPr>
        <p:spPr>
          <a:xfrm>
            <a:off x="5557838" y="4640263"/>
            <a:ext cx="215900" cy="1393825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42927" y="4504229"/>
            <a:ext cx="6142025" cy="978729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rgbClr val="2F5597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5842926" y="5495925"/>
            <a:ext cx="6142027" cy="52387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0C5C8B-978D-499B-ADD3-06F6CB95CCC8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51D50-B79C-4D88-B4C2-0AE2A5A0B432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5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6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23FCD9-4D59-4210-95BE-129E01A171A0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7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F68818-C81F-4A05-9051-22761FBA59B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/>
      <p:bldP spid="5" grpId="0" bldLvl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8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矩形 10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F79E1-B90A-4120-BFC2-DFB25C3E4F19}" type="datetimeFigureOut">
              <a:rPr lang="zh-CN" altLang="en-US"/>
              <a:t>2020/4/14 Tuesday</a:t>
            </a:fld>
            <a:endParaRPr lang="zh-CN" altLang="en-US" dirty="0"/>
          </a:p>
        </p:txBody>
      </p:sp>
      <p:sp>
        <p:nvSpPr>
          <p:cNvPr id="10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8E835E-3681-44FC-9960-46A0F335875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/>
      <p:bldP spid="8" grpId="0" bldLvl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7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矩形 9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2750" y="365125"/>
            <a:ext cx="78105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639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89192-4A34-4FE1-99CA-8BB8BE8C169A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7201F7-2730-490F-A0B8-6FE303AC3A7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/>
      <p:bldP spid="7" grpId="0" bldLvl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5"/>
          <p:cNvSpPr/>
          <p:nvPr/>
        </p:nvSpPr>
        <p:spPr>
          <a:xfrm>
            <a:off x="0" y="6634163"/>
            <a:ext cx="11079163" cy="223837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7"/>
          <p:cNvSpPr/>
          <p:nvPr/>
        </p:nvSpPr>
        <p:spPr>
          <a:xfrm>
            <a:off x="11828463" y="6634163"/>
            <a:ext cx="363537" cy="223837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11029950" y="6600825"/>
            <a:ext cx="847725" cy="2746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+mn-lt"/>
                <a:ea typeface="+mn-ea"/>
                <a:cs typeface="+mn-cs"/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矩形 9"/>
          <p:cNvSpPr/>
          <p:nvPr/>
        </p:nvSpPr>
        <p:spPr>
          <a:xfrm>
            <a:off x="0" y="0"/>
            <a:ext cx="247650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A33AFD-3688-4480-8065-057E0C6EF6C7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D80AB-E47D-4FED-B3AA-9457AD780AD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  <p:bldP spid="5" grpId="0"/>
      <p:bldP spid="6" grpId="0" bldLvl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DAA1E-57DA-4335-885A-03E3C8C06C0E}" type="datetimeFigureOut">
              <a:rPr lang="zh-CN" altLang="en-US"/>
              <a:t>2020/4/14 Tuesday</a:t>
            </a:fld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787FA-312B-4E19-B420-DDA59B4439E2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8"/>
          <p:cNvSpPr/>
          <p:nvPr userDrawn="1"/>
        </p:nvSpPr>
        <p:spPr>
          <a:xfrm>
            <a:off x="1382713" y="3271838"/>
            <a:ext cx="6096000" cy="2651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感谢您下载平台上提供的</a:t>
            </a: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www.tukuppt.com</a:t>
            </a: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D83E2-DF90-453D-94DA-4F09ECF9E20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754662-4F62-4F5B-9CA1-BA1B447961C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6AC3A3-7078-4E8F-A6BB-A4AB556B9FE0}" type="datetimeFigureOut">
              <a:rPr lang="zh-CN" altLang="en-US"/>
              <a:t>2020/4/14 Tuesday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C507CD-C11A-42B3-9092-7CFB1DF1BC1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864782-1DA1-493B-9D48-5869396AB9D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E834D-09DD-4C41-938E-F0303436392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C8B6-0B64-4FD8-9317-EEAF7B606C63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03E65-3F05-4EC4-9AFF-CD19A097506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2F2FAD-3BDB-4DE1-8A5E-66891152CED4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973B57-E02C-475A-861F-362C9D07EC0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291931-5742-4B66-9978-294210FB75C7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DBD3F-1583-44CD-B042-A03FC167EA8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BCCC31-894F-4D6D-80FE-0E8BB4CB2AEC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E7148-D918-452A-B45B-024C5EF4AD3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BE4C70-CA35-4D0F-BA6A-5729EA28540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EA74D-15FD-411D-85F1-AE7B34C792D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E6A42C-91CB-416E-83E4-45E52A9AD8B2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6FD2B-F68B-4328-876D-EA2010AD6C9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6BA77F-A0B4-407D-8101-C1AED9F2A42C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E15BA1-CA9D-49D8-BBC5-94F8EF87334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工作完成情况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成功案例展示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明年工作计划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EEEFA7-C8F3-49D1-B6B3-2CF209278D5A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5A47B5-E465-434C-84B8-5CB1B00D6F9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947A92-422E-4126-BD48-AFD67A05692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CFCB67-2521-482E-9FDF-24E7DEB5AF3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038BE-CE46-4EF6-B30E-89B1BDEC663E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262B05-513D-40FC-A628-FFA9C3D7A6A5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5A3A80-783D-4567-98FD-D9238DB07CCE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0CFD8-24B6-4869-8EB4-13B4E6E62A4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C0FA42-1F86-471F-9173-7F29950DB16B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73334B-0A56-4549-99D8-FFBE9E673FC2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random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1EA05-90D7-4E60-A9FA-9191D13FC3A4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C93EE-AAF6-4C69-9623-095AC39EA47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9EF1E5-DAE5-463F-A253-50FF34453C56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16000E-3268-44C5-BE1C-45DB5C5196F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6C2007-CB90-46C7-9072-B11F220BF67E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AADBD1-98E9-4A8E-9E06-0F9BEA558B8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793B40-4D6B-4338-8FEE-CB0A7840A0F7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FF5B8D-0C9B-4921-8E2B-FBDA133EDAFA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济南学考真题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3856" y="238919"/>
            <a:ext cx="447675" cy="446088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8988" y="752475"/>
            <a:ext cx="11112500" cy="1588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1605280" cy="52197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问题总结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713" y="277813"/>
            <a:ext cx="4699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20204"/>
                <a:ea typeface="微软雅黑" panose="020B0503020204020204" charset="-122"/>
                <a:cs typeface="+mn-cs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625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832" y="592931"/>
            <a:ext cx="317500" cy="319087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88" y="593725"/>
            <a:ext cx="317500" cy="317500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7183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tags" Target="../tags/tag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32D4A7F-B50E-43A3-A0D8-4CDB2D19B21A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D21312D-6200-4A47-84B4-DCC205D12673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slow" advClick="0" advTm="0">
    <p:random/>
  </p:transition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等线 Light" panose="02010600030101010101" charset="-122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59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3B484FB-1703-4F15-8840-E4854682998B}" type="datetimeFigureOut">
              <a:rPr lang="zh-CN" altLang="en-US"/>
              <a:t>2020/4/14 Tuesday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5D3522D-EA10-4C30-9327-4F184885CD55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p:transition spd="slow" advClick="0" advTm="0">
    <p:random/>
  </p:transition>
  <p:txStyles>
    <p:titleStyle>
      <a:lvl1pPr algn="l" rtl="0" fontAlgn="base">
        <a:lnSpc>
          <a:spcPct val="12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457200"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914400"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371600"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1828800" algn="l" rtl="0" fontAlgn="base">
        <a:lnSpc>
          <a:spcPct val="12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7F7F7F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7F7F7F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7F7F7F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7F7F7F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7F7F7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277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F410A96-12A3-4E35-BB12-3BBDC01C2EDC}" type="datetimeFigureOut">
              <a:rPr lang="zh-CN" altLang="en-US"/>
              <a:t>2020/4/14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8EC6F06-23B8-42C4-9A44-EE02F120941C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ransition spd="slow" advClick="0" advTm="0">
    <p:random/>
  </p:transition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等线 Light" panose="02010600030101010101" charset="-122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>
            <a:spLocks noChangeArrowheads="1"/>
          </p:cNvSpPr>
          <p:nvPr/>
        </p:nvSpPr>
        <p:spPr bwMode="auto">
          <a:xfrm>
            <a:off x="3468688" y="1249363"/>
            <a:ext cx="5081587" cy="522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0070C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初中学段  地理学科七年级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1588" y="522288"/>
            <a:ext cx="207645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128250" y="522288"/>
            <a:ext cx="2062163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920875" y="230188"/>
            <a:ext cx="8653463" cy="5222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  济南市</a:t>
            </a:r>
            <a:r>
              <a:rPr lang="en-US" altLang="zh-CN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2020</a:t>
            </a:r>
            <a:r>
              <a:rPr lang="zh-CN" altLang="en-US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年春季学期延期开学网络学习资源</a:t>
            </a:r>
          </a:p>
        </p:txBody>
      </p:sp>
      <p:grpSp>
        <p:nvGrpSpPr>
          <p:cNvPr id="19" name="组合 18"/>
          <p:cNvGrpSpPr/>
          <p:nvPr/>
        </p:nvGrpSpPr>
        <p:grpSpPr bwMode="auto">
          <a:xfrm>
            <a:off x="1320800" y="2535238"/>
            <a:ext cx="9975850" cy="1522412"/>
            <a:chOff x="3009680" y="2538515"/>
            <a:chExt cx="6678801" cy="1962632"/>
          </a:xfrm>
        </p:grpSpPr>
        <p:sp>
          <p:nvSpPr>
            <p:cNvPr id="8" name="矩形 7"/>
            <p:cNvSpPr/>
            <p:nvPr/>
          </p:nvSpPr>
          <p:spPr>
            <a:xfrm>
              <a:off x="3012869" y="2538515"/>
              <a:ext cx="6166519" cy="1659744"/>
            </a:xfrm>
            <a:prstGeom prst="rect">
              <a:avLst/>
            </a:prstGeom>
            <a:no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3009680" y="2546701"/>
              <a:ext cx="6166519" cy="16597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TextBox 13"/>
            <p:cNvSpPr txBox="1">
              <a:spLocks noChangeArrowheads="1"/>
            </p:cNvSpPr>
            <p:nvPr/>
          </p:nvSpPr>
          <p:spPr bwMode="auto">
            <a:xfrm>
              <a:off x="3163790" y="2796379"/>
              <a:ext cx="6524691" cy="1704768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zh-CN" sz="4000" b="1" kern="100" dirty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济南市空中课堂七年级下册地理质量检测试题</a:t>
              </a:r>
              <a:r>
                <a:rPr lang="zh-CN" altLang="zh-CN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（</a:t>
              </a:r>
              <a:r>
                <a:rPr lang="zh-CN" altLang="en-US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一</a:t>
              </a:r>
              <a:r>
                <a:rPr lang="zh-CN" altLang="zh-CN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）</a:t>
              </a:r>
              <a:r>
                <a:rPr lang="zh-CN" altLang="en-US" sz="4000" b="1" kern="100" dirty="0" smtClean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charset="0"/>
                </a:rPr>
                <a:t>非选择题</a:t>
              </a:r>
              <a:endPara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charset="0"/>
              </a:endParaRPr>
            </a:p>
          </p:txBody>
        </p:sp>
      </p:grpSp>
      <p:sp>
        <p:nvSpPr>
          <p:cNvPr id="7" name="TextBox 9"/>
          <p:cNvSpPr txBox="1">
            <a:spLocks noChangeArrowheads="1"/>
          </p:cNvSpPr>
          <p:nvPr/>
        </p:nvSpPr>
        <p:spPr bwMode="auto">
          <a:xfrm>
            <a:off x="3978275" y="5589588"/>
            <a:ext cx="41036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dist"/>
            <a:r>
              <a:rPr lang="zh-CN" altLang="en-US" sz="2400" b="1">
                <a:solidFill>
                  <a:srgbClr val="181717"/>
                </a:solidFill>
                <a:latin typeface="方正大黑简体"/>
                <a:ea typeface="方正大黑简体"/>
                <a:cs typeface="方正大黑简体"/>
              </a:rPr>
              <a:t>济南市教育教学研究院监制</a:t>
            </a:r>
          </a:p>
        </p:txBody>
      </p:sp>
      <p:sp>
        <p:nvSpPr>
          <p:cNvPr id="53" name="TextBox 9"/>
          <p:cNvSpPr txBox="1"/>
          <p:nvPr/>
        </p:nvSpPr>
        <p:spPr bwMode="auto">
          <a:xfrm>
            <a:off x="1173163" y="4862513"/>
            <a:ext cx="9672637" cy="5222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济南市市中区教育局  陈青</a:t>
            </a:r>
            <a:endParaRPr lang="zh-CN" altLang="en-US" sz="2800" kern="0" dirty="0">
              <a:latin typeface="黑体" panose="02010609060101010101" pitchFamily="2" charset="-122"/>
              <a:ea typeface="黑体" panose="02010609060101010101" pitchFamily="2" charset="-122"/>
              <a:cs typeface="黑体" panose="0201060906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2" grpId="0"/>
      <p:bldP spid="7" grpId="0"/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/>
        </p:nvCxnSpPr>
        <p:spPr>
          <a:xfrm flipH="1">
            <a:off x="-158750" y="1006475"/>
            <a:ext cx="12463463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36663" y="228600"/>
            <a:ext cx="2732087" cy="7016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40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试题说明：</a:t>
            </a:r>
          </a:p>
        </p:txBody>
      </p:sp>
      <p:grpSp>
        <p:nvGrpSpPr>
          <p:cNvPr id="15" name="íṡľíḓè"/>
          <p:cNvGrpSpPr/>
          <p:nvPr/>
        </p:nvGrpSpPr>
        <p:grpSpPr bwMode="auto">
          <a:xfrm>
            <a:off x="508000" y="192088"/>
            <a:ext cx="582613" cy="674687"/>
            <a:chOff x="1856520" y="2834333"/>
            <a:chExt cx="1458180" cy="1663040"/>
          </a:xfrm>
        </p:grpSpPr>
        <p:sp>
          <p:nvSpPr>
            <p:cNvPr id="149509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729090 w 1146"/>
                <a:gd name="T1" fmla="*/ 0 h 1307"/>
                <a:gd name="T2" fmla="*/ 1458180 w 1146"/>
                <a:gd name="T3" fmla="*/ 365182 h 1307"/>
                <a:gd name="T4" fmla="*/ 1458180 w 1146"/>
                <a:gd name="T5" fmla="*/ 1299131 h 1307"/>
                <a:gd name="T6" fmla="*/ 729090 w 1146"/>
                <a:gd name="T7" fmla="*/ 1663040 h 1307"/>
                <a:gd name="T8" fmla="*/ 0 w 1146"/>
                <a:gd name="T9" fmla="*/ 1299131 h 1307"/>
                <a:gd name="T10" fmla="*/ 0 w 1146"/>
                <a:gd name="T11" fmla="*/ 365182 h 1307"/>
                <a:gd name="T12" fmla="*/ 72909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49510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53651 w 45"/>
                <a:gd name="T1" fmla="*/ 531102 h 48"/>
                <a:gd name="T2" fmla="*/ 0 w 45"/>
                <a:gd name="T3" fmla="*/ 486844 h 48"/>
                <a:gd name="T4" fmla="*/ 33194 w 45"/>
                <a:gd name="T5" fmla="*/ 77452 h 48"/>
                <a:gd name="T6" fmla="*/ 77453 w 45"/>
                <a:gd name="T7" fmla="*/ 44259 h 48"/>
                <a:gd name="T8" fmla="*/ 143841 w 45"/>
                <a:gd name="T9" fmla="*/ 0 h 48"/>
                <a:gd name="T10" fmla="*/ 188099 w 45"/>
                <a:gd name="T11" fmla="*/ 77452 h 48"/>
                <a:gd name="T12" fmla="*/ 298746 w 45"/>
                <a:gd name="T13" fmla="*/ 44259 h 48"/>
                <a:gd name="T14" fmla="*/ 365134 w 45"/>
                <a:gd name="T15" fmla="*/ 0 h 48"/>
                <a:gd name="T16" fmla="*/ 420457 w 45"/>
                <a:gd name="T17" fmla="*/ 77452 h 48"/>
                <a:gd name="T18" fmla="*/ 497910 w 45"/>
                <a:gd name="T19" fmla="*/ 110646 h 48"/>
                <a:gd name="T20" fmla="*/ 121711 w 45"/>
                <a:gd name="T21" fmla="*/ 276616 h 48"/>
                <a:gd name="T22" fmla="*/ 33194 w 45"/>
                <a:gd name="T23" fmla="*/ 188099 h 48"/>
                <a:gd name="T24" fmla="*/ 121711 w 45"/>
                <a:gd name="T25" fmla="*/ 276616 h 48"/>
                <a:gd name="T26" fmla="*/ 121711 w 45"/>
                <a:gd name="T27" fmla="*/ 287680 h 48"/>
                <a:gd name="T28" fmla="*/ 33194 w 45"/>
                <a:gd name="T29" fmla="*/ 387262 h 48"/>
                <a:gd name="T30" fmla="*/ 121711 w 45"/>
                <a:gd name="T31" fmla="*/ 486844 h 48"/>
                <a:gd name="T32" fmla="*/ 33194 w 45"/>
                <a:gd name="T33" fmla="*/ 409391 h 48"/>
                <a:gd name="T34" fmla="*/ 121711 w 45"/>
                <a:gd name="T35" fmla="*/ 486844 h 48"/>
                <a:gd name="T36" fmla="*/ 143841 w 45"/>
                <a:gd name="T37" fmla="*/ 33194 h 48"/>
                <a:gd name="T38" fmla="*/ 110647 w 45"/>
                <a:gd name="T39" fmla="*/ 44259 h 48"/>
                <a:gd name="T40" fmla="*/ 121711 w 45"/>
                <a:gd name="T41" fmla="*/ 143840 h 48"/>
                <a:gd name="T42" fmla="*/ 154905 w 45"/>
                <a:gd name="T43" fmla="*/ 132776 h 48"/>
                <a:gd name="T44" fmla="*/ 232358 w 45"/>
                <a:gd name="T45" fmla="*/ 276616 h 48"/>
                <a:gd name="T46" fmla="*/ 143841 w 45"/>
                <a:gd name="T47" fmla="*/ 188099 h 48"/>
                <a:gd name="T48" fmla="*/ 232358 w 45"/>
                <a:gd name="T49" fmla="*/ 276616 h 48"/>
                <a:gd name="T50" fmla="*/ 232358 w 45"/>
                <a:gd name="T51" fmla="*/ 287680 h 48"/>
                <a:gd name="T52" fmla="*/ 143841 w 45"/>
                <a:gd name="T53" fmla="*/ 387262 h 48"/>
                <a:gd name="T54" fmla="*/ 232358 w 45"/>
                <a:gd name="T55" fmla="*/ 486844 h 48"/>
                <a:gd name="T56" fmla="*/ 143841 w 45"/>
                <a:gd name="T57" fmla="*/ 409391 h 48"/>
                <a:gd name="T58" fmla="*/ 232358 w 45"/>
                <a:gd name="T59" fmla="*/ 486844 h 48"/>
                <a:gd name="T60" fmla="*/ 354069 w 45"/>
                <a:gd name="T61" fmla="*/ 188099 h 48"/>
                <a:gd name="T62" fmla="*/ 254487 w 45"/>
                <a:gd name="T63" fmla="*/ 276616 h 48"/>
                <a:gd name="T64" fmla="*/ 354069 w 45"/>
                <a:gd name="T65" fmla="*/ 387262 h 48"/>
                <a:gd name="T66" fmla="*/ 254487 w 45"/>
                <a:gd name="T67" fmla="*/ 287680 h 48"/>
                <a:gd name="T68" fmla="*/ 354069 w 45"/>
                <a:gd name="T69" fmla="*/ 387262 h 48"/>
                <a:gd name="T70" fmla="*/ 354069 w 45"/>
                <a:gd name="T71" fmla="*/ 409391 h 48"/>
                <a:gd name="T72" fmla="*/ 254487 w 45"/>
                <a:gd name="T73" fmla="*/ 486844 h 48"/>
                <a:gd name="T74" fmla="*/ 376199 w 45"/>
                <a:gd name="T75" fmla="*/ 44259 h 48"/>
                <a:gd name="T76" fmla="*/ 354069 w 45"/>
                <a:gd name="T77" fmla="*/ 33194 h 48"/>
                <a:gd name="T78" fmla="*/ 343005 w 45"/>
                <a:gd name="T79" fmla="*/ 132776 h 48"/>
                <a:gd name="T80" fmla="*/ 365134 w 45"/>
                <a:gd name="T81" fmla="*/ 143840 h 48"/>
                <a:gd name="T82" fmla="*/ 376199 w 45"/>
                <a:gd name="T83" fmla="*/ 44259 h 48"/>
                <a:gd name="T84" fmla="*/ 453651 w 45"/>
                <a:gd name="T85" fmla="*/ 188099 h 48"/>
                <a:gd name="T86" fmla="*/ 365134 w 45"/>
                <a:gd name="T87" fmla="*/ 276616 h 48"/>
                <a:gd name="T88" fmla="*/ 453651 w 45"/>
                <a:gd name="T89" fmla="*/ 387262 h 48"/>
                <a:gd name="T90" fmla="*/ 365134 w 45"/>
                <a:gd name="T91" fmla="*/ 287680 h 48"/>
                <a:gd name="T92" fmla="*/ 453651 w 45"/>
                <a:gd name="T93" fmla="*/ 387262 h 48"/>
                <a:gd name="T94" fmla="*/ 453651 w 45"/>
                <a:gd name="T95" fmla="*/ 409391 h 48"/>
                <a:gd name="T96" fmla="*/ 365134 w 45"/>
                <a:gd name="T97" fmla="*/ 486844 h 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"/>
                <a:gd name="T148" fmla="*/ 0 h 48"/>
                <a:gd name="T149" fmla="*/ 45 w 45"/>
                <a:gd name="T150" fmla="*/ 48 h 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36980" y="1661478"/>
            <a:ext cx="2795588" cy="7016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4000" b="1">
                <a:solidFill>
                  <a:srgbClr val="4472C4"/>
                </a:solidFill>
                <a:ea typeface="黑体" panose="02010609060101010101" pitchFamily="2" charset="-122"/>
              </a:rPr>
              <a:t>四道大题：</a:t>
            </a:r>
            <a:r>
              <a:rPr lang="zh-CN" altLang="en-US"/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962468" y="2770823"/>
            <a:ext cx="9096375" cy="175323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       26</a:t>
            </a:r>
            <a:r>
              <a:rPr lang="zh-CN" altLang="en-US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题、</a:t>
            </a: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27</a:t>
            </a:r>
            <a:r>
              <a:rPr lang="zh-CN" altLang="en-US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题侧重基础知识、基本技能的考查； </a:t>
            </a: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28</a:t>
            </a:r>
            <a:r>
              <a:rPr lang="zh-CN" altLang="en-US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题、</a:t>
            </a: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29</a:t>
            </a:r>
            <a:r>
              <a:rPr lang="zh-CN" altLang="en-US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题更加凸显能力立意。</a:t>
            </a:r>
            <a:endParaRPr lang="en-US" altLang="zh-CN" sz="3600" b="1">
              <a:solidFill>
                <a:srgbClr val="4472C4"/>
              </a:solidFill>
              <a:ea typeface="黑体" panose="02010609060101010101" pitchFamily="2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/>
        </p:nvCxnSpPr>
        <p:spPr>
          <a:xfrm flipH="1">
            <a:off x="-158750" y="1006475"/>
            <a:ext cx="12463463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36663" y="228600"/>
            <a:ext cx="2732087" cy="7016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40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试题说明：</a:t>
            </a:r>
          </a:p>
        </p:txBody>
      </p:sp>
      <p:grpSp>
        <p:nvGrpSpPr>
          <p:cNvPr id="15" name="íṡľíḓè"/>
          <p:cNvGrpSpPr/>
          <p:nvPr/>
        </p:nvGrpSpPr>
        <p:grpSpPr bwMode="auto">
          <a:xfrm>
            <a:off x="508000" y="192088"/>
            <a:ext cx="582613" cy="674687"/>
            <a:chOff x="1856520" y="2834333"/>
            <a:chExt cx="1458180" cy="1663040"/>
          </a:xfrm>
        </p:grpSpPr>
        <p:sp>
          <p:nvSpPr>
            <p:cNvPr id="145414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729090 w 1146"/>
                <a:gd name="T1" fmla="*/ 0 h 1307"/>
                <a:gd name="T2" fmla="*/ 1458180 w 1146"/>
                <a:gd name="T3" fmla="*/ 365182 h 1307"/>
                <a:gd name="T4" fmla="*/ 1458180 w 1146"/>
                <a:gd name="T5" fmla="*/ 1299131 h 1307"/>
                <a:gd name="T6" fmla="*/ 729090 w 1146"/>
                <a:gd name="T7" fmla="*/ 1663040 h 1307"/>
                <a:gd name="T8" fmla="*/ 0 w 1146"/>
                <a:gd name="T9" fmla="*/ 1299131 h 1307"/>
                <a:gd name="T10" fmla="*/ 0 w 1146"/>
                <a:gd name="T11" fmla="*/ 365182 h 1307"/>
                <a:gd name="T12" fmla="*/ 72909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45415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53651 w 45"/>
                <a:gd name="T1" fmla="*/ 531102 h 48"/>
                <a:gd name="T2" fmla="*/ 0 w 45"/>
                <a:gd name="T3" fmla="*/ 486844 h 48"/>
                <a:gd name="T4" fmla="*/ 33194 w 45"/>
                <a:gd name="T5" fmla="*/ 77452 h 48"/>
                <a:gd name="T6" fmla="*/ 77453 w 45"/>
                <a:gd name="T7" fmla="*/ 44259 h 48"/>
                <a:gd name="T8" fmla="*/ 143841 w 45"/>
                <a:gd name="T9" fmla="*/ 0 h 48"/>
                <a:gd name="T10" fmla="*/ 188099 w 45"/>
                <a:gd name="T11" fmla="*/ 77452 h 48"/>
                <a:gd name="T12" fmla="*/ 298746 w 45"/>
                <a:gd name="T13" fmla="*/ 44259 h 48"/>
                <a:gd name="T14" fmla="*/ 365134 w 45"/>
                <a:gd name="T15" fmla="*/ 0 h 48"/>
                <a:gd name="T16" fmla="*/ 420457 w 45"/>
                <a:gd name="T17" fmla="*/ 77452 h 48"/>
                <a:gd name="T18" fmla="*/ 497910 w 45"/>
                <a:gd name="T19" fmla="*/ 110646 h 48"/>
                <a:gd name="T20" fmla="*/ 121711 w 45"/>
                <a:gd name="T21" fmla="*/ 276616 h 48"/>
                <a:gd name="T22" fmla="*/ 33194 w 45"/>
                <a:gd name="T23" fmla="*/ 188099 h 48"/>
                <a:gd name="T24" fmla="*/ 121711 w 45"/>
                <a:gd name="T25" fmla="*/ 276616 h 48"/>
                <a:gd name="T26" fmla="*/ 121711 w 45"/>
                <a:gd name="T27" fmla="*/ 287680 h 48"/>
                <a:gd name="T28" fmla="*/ 33194 w 45"/>
                <a:gd name="T29" fmla="*/ 387262 h 48"/>
                <a:gd name="T30" fmla="*/ 121711 w 45"/>
                <a:gd name="T31" fmla="*/ 486844 h 48"/>
                <a:gd name="T32" fmla="*/ 33194 w 45"/>
                <a:gd name="T33" fmla="*/ 409391 h 48"/>
                <a:gd name="T34" fmla="*/ 121711 w 45"/>
                <a:gd name="T35" fmla="*/ 486844 h 48"/>
                <a:gd name="T36" fmla="*/ 143841 w 45"/>
                <a:gd name="T37" fmla="*/ 33194 h 48"/>
                <a:gd name="T38" fmla="*/ 110647 w 45"/>
                <a:gd name="T39" fmla="*/ 44259 h 48"/>
                <a:gd name="T40" fmla="*/ 121711 w 45"/>
                <a:gd name="T41" fmla="*/ 143840 h 48"/>
                <a:gd name="T42" fmla="*/ 154905 w 45"/>
                <a:gd name="T43" fmla="*/ 132776 h 48"/>
                <a:gd name="T44" fmla="*/ 232358 w 45"/>
                <a:gd name="T45" fmla="*/ 276616 h 48"/>
                <a:gd name="T46" fmla="*/ 143841 w 45"/>
                <a:gd name="T47" fmla="*/ 188099 h 48"/>
                <a:gd name="T48" fmla="*/ 232358 w 45"/>
                <a:gd name="T49" fmla="*/ 276616 h 48"/>
                <a:gd name="T50" fmla="*/ 232358 w 45"/>
                <a:gd name="T51" fmla="*/ 287680 h 48"/>
                <a:gd name="T52" fmla="*/ 143841 w 45"/>
                <a:gd name="T53" fmla="*/ 387262 h 48"/>
                <a:gd name="T54" fmla="*/ 232358 w 45"/>
                <a:gd name="T55" fmla="*/ 486844 h 48"/>
                <a:gd name="T56" fmla="*/ 143841 w 45"/>
                <a:gd name="T57" fmla="*/ 409391 h 48"/>
                <a:gd name="T58" fmla="*/ 232358 w 45"/>
                <a:gd name="T59" fmla="*/ 486844 h 48"/>
                <a:gd name="T60" fmla="*/ 354069 w 45"/>
                <a:gd name="T61" fmla="*/ 188099 h 48"/>
                <a:gd name="T62" fmla="*/ 254487 w 45"/>
                <a:gd name="T63" fmla="*/ 276616 h 48"/>
                <a:gd name="T64" fmla="*/ 354069 w 45"/>
                <a:gd name="T65" fmla="*/ 387262 h 48"/>
                <a:gd name="T66" fmla="*/ 254487 w 45"/>
                <a:gd name="T67" fmla="*/ 287680 h 48"/>
                <a:gd name="T68" fmla="*/ 354069 w 45"/>
                <a:gd name="T69" fmla="*/ 387262 h 48"/>
                <a:gd name="T70" fmla="*/ 354069 w 45"/>
                <a:gd name="T71" fmla="*/ 409391 h 48"/>
                <a:gd name="T72" fmla="*/ 254487 w 45"/>
                <a:gd name="T73" fmla="*/ 486844 h 48"/>
                <a:gd name="T74" fmla="*/ 376199 w 45"/>
                <a:gd name="T75" fmla="*/ 44259 h 48"/>
                <a:gd name="T76" fmla="*/ 354069 w 45"/>
                <a:gd name="T77" fmla="*/ 33194 h 48"/>
                <a:gd name="T78" fmla="*/ 343005 w 45"/>
                <a:gd name="T79" fmla="*/ 132776 h 48"/>
                <a:gd name="T80" fmla="*/ 365134 w 45"/>
                <a:gd name="T81" fmla="*/ 143840 h 48"/>
                <a:gd name="T82" fmla="*/ 376199 w 45"/>
                <a:gd name="T83" fmla="*/ 44259 h 48"/>
                <a:gd name="T84" fmla="*/ 453651 w 45"/>
                <a:gd name="T85" fmla="*/ 188099 h 48"/>
                <a:gd name="T86" fmla="*/ 365134 w 45"/>
                <a:gd name="T87" fmla="*/ 276616 h 48"/>
                <a:gd name="T88" fmla="*/ 453651 w 45"/>
                <a:gd name="T89" fmla="*/ 387262 h 48"/>
                <a:gd name="T90" fmla="*/ 365134 w 45"/>
                <a:gd name="T91" fmla="*/ 287680 h 48"/>
                <a:gd name="T92" fmla="*/ 453651 w 45"/>
                <a:gd name="T93" fmla="*/ 387262 h 48"/>
                <a:gd name="T94" fmla="*/ 453651 w 45"/>
                <a:gd name="T95" fmla="*/ 409391 h 48"/>
                <a:gd name="T96" fmla="*/ 365134 w 45"/>
                <a:gd name="T97" fmla="*/ 486844 h 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"/>
                <a:gd name="T148" fmla="*/ 0 h 48"/>
                <a:gd name="T149" fmla="*/ 45 w 45"/>
                <a:gd name="T150" fmla="*/ 48 h 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98120" y="1236980"/>
            <a:ext cx="11964988" cy="53543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      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26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</a:t>
            </a:r>
            <a:r>
              <a:rPr lang="zh-CN" altLang="en-US" sz="3200">
                <a:solidFill>
                  <a:schemeClr val="hlink"/>
                </a:solidFill>
                <a:latin typeface="宋体" panose="02010600030101010101" pitchFamily="2" charset="-122"/>
                <a:ea typeface="黑体" panose="02010609060101010101" pitchFamily="2" charset="-122"/>
                <a:sym typeface="+mn-ea"/>
              </a:rPr>
              <a:t>“</a:t>
            </a:r>
            <a:r>
              <a:rPr lang="zh-CN" altLang="en-US" sz="32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学会学习</a:t>
            </a:r>
            <a:r>
              <a:rPr lang="zh-CN" altLang="en-US" sz="3200">
                <a:solidFill>
                  <a:schemeClr val="hlink"/>
                </a:solidFill>
                <a:latin typeface="宋体" panose="02010600030101010101" pitchFamily="2" charset="-122"/>
                <a:ea typeface="黑体" panose="02010609060101010101" pitchFamily="2" charset="-122"/>
                <a:sym typeface="+mn-ea"/>
              </a:rPr>
              <a:t>”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，结合区域局部图和景观图，从区域地理定位、区域突出特征方面考查同学们对于基础知识和基本技能的掌握程度。难度系数不大，属于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C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、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D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级过关必须拿分的题目。</a:t>
            </a: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27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</a:t>
            </a:r>
            <a:r>
              <a:rPr lang="zh-CN" altLang="en-US" sz="3200">
                <a:solidFill>
                  <a:schemeClr val="hlink"/>
                </a:solidFill>
                <a:latin typeface="宋体" panose="02010600030101010101" pitchFamily="2" charset="-122"/>
                <a:ea typeface="黑体" panose="02010609060101010101" pitchFamily="2" charset="-122"/>
                <a:sym typeface="+mn-ea"/>
              </a:rPr>
              <a:t>“</a:t>
            </a:r>
            <a:r>
              <a:rPr lang="zh-CN" altLang="en-US" sz="32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图说美国</a:t>
            </a:r>
            <a:r>
              <a:rPr lang="zh-CN" altLang="en-US" sz="3200">
                <a:solidFill>
                  <a:schemeClr val="hlink"/>
                </a:solidFill>
                <a:latin typeface="宋体" panose="02010600030101010101" pitchFamily="2" charset="-122"/>
                <a:ea typeface="黑体" panose="02010609060101010101" pitchFamily="2" charset="-122"/>
                <a:sym typeface="+mn-ea"/>
              </a:rPr>
              <a:t>”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，主要考查同学们运用地图资料，提取有用信息，调动和运用地理知识，组织答案的能力，为中等难度系数的题目，如果想考到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B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、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C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等级，这个题必须稳稳拿下。</a:t>
            </a:r>
          </a:p>
        </p:txBody>
      </p:sp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/>
        </p:nvCxnSpPr>
        <p:spPr>
          <a:xfrm flipH="1">
            <a:off x="-158750" y="1006475"/>
            <a:ext cx="12463463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36663" y="228600"/>
            <a:ext cx="2732087" cy="7016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40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试题说明：</a:t>
            </a:r>
          </a:p>
        </p:txBody>
      </p:sp>
      <p:grpSp>
        <p:nvGrpSpPr>
          <p:cNvPr id="15" name="íṡľíḓè"/>
          <p:cNvGrpSpPr/>
          <p:nvPr/>
        </p:nvGrpSpPr>
        <p:grpSpPr bwMode="auto">
          <a:xfrm>
            <a:off x="508000" y="192088"/>
            <a:ext cx="582613" cy="674687"/>
            <a:chOff x="1856520" y="2834333"/>
            <a:chExt cx="1458180" cy="1663040"/>
          </a:xfrm>
        </p:grpSpPr>
        <p:sp>
          <p:nvSpPr>
            <p:cNvPr id="151557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729090 w 1146"/>
                <a:gd name="T1" fmla="*/ 0 h 1307"/>
                <a:gd name="T2" fmla="*/ 1458180 w 1146"/>
                <a:gd name="T3" fmla="*/ 365182 h 1307"/>
                <a:gd name="T4" fmla="*/ 1458180 w 1146"/>
                <a:gd name="T5" fmla="*/ 1299131 h 1307"/>
                <a:gd name="T6" fmla="*/ 729090 w 1146"/>
                <a:gd name="T7" fmla="*/ 1663040 h 1307"/>
                <a:gd name="T8" fmla="*/ 0 w 1146"/>
                <a:gd name="T9" fmla="*/ 1299131 h 1307"/>
                <a:gd name="T10" fmla="*/ 0 w 1146"/>
                <a:gd name="T11" fmla="*/ 365182 h 1307"/>
                <a:gd name="T12" fmla="*/ 72909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51558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53651 w 45"/>
                <a:gd name="T1" fmla="*/ 531102 h 48"/>
                <a:gd name="T2" fmla="*/ 0 w 45"/>
                <a:gd name="T3" fmla="*/ 486844 h 48"/>
                <a:gd name="T4" fmla="*/ 33194 w 45"/>
                <a:gd name="T5" fmla="*/ 77452 h 48"/>
                <a:gd name="T6" fmla="*/ 77453 w 45"/>
                <a:gd name="T7" fmla="*/ 44259 h 48"/>
                <a:gd name="T8" fmla="*/ 143841 w 45"/>
                <a:gd name="T9" fmla="*/ 0 h 48"/>
                <a:gd name="T10" fmla="*/ 188099 w 45"/>
                <a:gd name="T11" fmla="*/ 77452 h 48"/>
                <a:gd name="T12" fmla="*/ 298746 w 45"/>
                <a:gd name="T13" fmla="*/ 44259 h 48"/>
                <a:gd name="T14" fmla="*/ 365134 w 45"/>
                <a:gd name="T15" fmla="*/ 0 h 48"/>
                <a:gd name="T16" fmla="*/ 420457 w 45"/>
                <a:gd name="T17" fmla="*/ 77452 h 48"/>
                <a:gd name="T18" fmla="*/ 497910 w 45"/>
                <a:gd name="T19" fmla="*/ 110646 h 48"/>
                <a:gd name="T20" fmla="*/ 121711 w 45"/>
                <a:gd name="T21" fmla="*/ 276616 h 48"/>
                <a:gd name="T22" fmla="*/ 33194 w 45"/>
                <a:gd name="T23" fmla="*/ 188099 h 48"/>
                <a:gd name="T24" fmla="*/ 121711 w 45"/>
                <a:gd name="T25" fmla="*/ 276616 h 48"/>
                <a:gd name="T26" fmla="*/ 121711 w 45"/>
                <a:gd name="T27" fmla="*/ 287680 h 48"/>
                <a:gd name="T28" fmla="*/ 33194 w 45"/>
                <a:gd name="T29" fmla="*/ 387262 h 48"/>
                <a:gd name="T30" fmla="*/ 121711 w 45"/>
                <a:gd name="T31" fmla="*/ 486844 h 48"/>
                <a:gd name="T32" fmla="*/ 33194 w 45"/>
                <a:gd name="T33" fmla="*/ 409391 h 48"/>
                <a:gd name="T34" fmla="*/ 121711 w 45"/>
                <a:gd name="T35" fmla="*/ 486844 h 48"/>
                <a:gd name="T36" fmla="*/ 143841 w 45"/>
                <a:gd name="T37" fmla="*/ 33194 h 48"/>
                <a:gd name="T38" fmla="*/ 110647 w 45"/>
                <a:gd name="T39" fmla="*/ 44259 h 48"/>
                <a:gd name="T40" fmla="*/ 121711 w 45"/>
                <a:gd name="T41" fmla="*/ 143840 h 48"/>
                <a:gd name="T42" fmla="*/ 154905 w 45"/>
                <a:gd name="T43" fmla="*/ 132776 h 48"/>
                <a:gd name="T44" fmla="*/ 232358 w 45"/>
                <a:gd name="T45" fmla="*/ 276616 h 48"/>
                <a:gd name="T46" fmla="*/ 143841 w 45"/>
                <a:gd name="T47" fmla="*/ 188099 h 48"/>
                <a:gd name="T48" fmla="*/ 232358 w 45"/>
                <a:gd name="T49" fmla="*/ 276616 h 48"/>
                <a:gd name="T50" fmla="*/ 232358 w 45"/>
                <a:gd name="T51" fmla="*/ 287680 h 48"/>
                <a:gd name="T52" fmla="*/ 143841 w 45"/>
                <a:gd name="T53" fmla="*/ 387262 h 48"/>
                <a:gd name="T54" fmla="*/ 232358 w 45"/>
                <a:gd name="T55" fmla="*/ 486844 h 48"/>
                <a:gd name="T56" fmla="*/ 143841 w 45"/>
                <a:gd name="T57" fmla="*/ 409391 h 48"/>
                <a:gd name="T58" fmla="*/ 232358 w 45"/>
                <a:gd name="T59" fmla="*/ 486844 h 48"/>
                <a:gd name="T60" fmla="*/ 354069 w 45"/>
                <a:gd name="T61" fmla="*/ 188099 h 48"/>
                <a:gd name="T62" fmla="*/ 254487 w 45"/>
                <a:gd name="T63" fmla="*/ 276616 h 48"/>
                <a:gd name="T64" fmla="*/ 354069 w 45"/>
                <a:gd name="T65" fmla="*/ 387262 h 48"/>
                <a:gd name="T66" fmla="*/ 254487 w 45"/>
                <a:gd name="T67" fmla="*/ 287680 h 48"/>
                <a:gd name="T68" fmla="*/ 354069 w 45"/>
                <a:gd name="T69" fmla="*/ 387262 h 48"/>
                <a:gd name="T70" fmla="*/ 354069 w 45"/>
                <a:gd name="T71" fmla="*/ 409391 h 48"/>
                <a:gd name="T72" fmla="*/ 254487 w 45"/>
                <a:gd name="T73" fmla="*/ 486844 h 48"/>
                <a:gd name="T74" fmla="*/ 376199 w 45"/>
                <a:gd name="T75" fmla="*/ 44259 h 48"/>
                <a:gd name="T76" fmla="*/ 354069 w 45"/>
                <a:gd name="T77" fmla="*/ 33194 h 48"/>
                <a:gd name="T78" fmla="*/ 343005 w 45"/>
                <a:gd name="T79" fmla="*/ 132776 h 48"/>
                <a:gd name="T80" fmla="*/ 365134 w 45"/>
                <a:gd name="T81" fmla="*/ 143840 h 48"/>
                <a:gd name="T82" fmla="*/ 376199 w 45"/>
                <a:gd name="T83" fmla="*/ 44259 h 48"/>
                <a:gd name="T84" fmla="*/ 453651 w 45"/>
                <a:gd name="T85" fmla="*/ 188099 h 48"/>
                <a:gd name="T86" fmla="*/ 365134 w 45"/>
                <a:gd name="T87" fmla="*/ 276616 h 48"/>
                <a:gd name="T88" fmla="*/ 453651 w 45"/>
                <a:gd name="T89" fmla="*/ 387262 h 48"/>
                <a:gd name="T90" fmla="*/ 365134 w 45"/>
                <a:gd name="T91" fmla="*/ 287680 h 48"/>
                <a:gd name="T92" fmla="*/ 453651 w 45"/>
                <a:gd name="T93" fmla="*/ 387262 h 48"/>
                <a:gd name="T94" fmla="*/ 453651 w 45"/>
                <a:gd name="T95" fmla="*/ 409391 h 48"/>
                <a:gd name="T96" fmla="*/ 365134 w 45"/>
                <a:gd name="T97" fmla="*/ 486844 h 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"/>
                <a:gd name="T148" fmla="*/ 0 h 48"/>
                <a:gd name="T149" fmla="*/ 45 w 45"/>
                <a:gd name="T150" fmla="*/ 48 h 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26695" y="1548765"/>
            <a:ext cx="11964988" cy="461581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      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28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</a:t>
            </a:r>
            <a:r>
              <a:rPr lang="zh-CN" altLang="en-US" sz="3200">
                <a:solidFill>
                  <a:schemeClr val="hlink"/>
                </a:solidFill>
                <a:latin typeface="Arial" panose="020B0604020202020204"/>
                <a:ea typeface="黑体" panose="02010609060101010101" pitchFamily="2" charset="-122"/>
                <a:sym typeface="+mn-ea"/>
              </a:rPr>
              <a:t>“</a:t>
            </a:r>
            <a:r>
              <a:rPr lang="zh-CN" altLang="en-US" sz="32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关注全球粮食安全</a:t>
            </a:r>
            <a:r>
              <a:rPr lang="zh-CN" altLang="en-US" sz="3200">
                <a:solidFill>
                  <a:schemeClr val="hlink"/>
                </a:solidFill>
                <a:latin typeface="Arial" panose="020B0604020202020204"/>
                <a:ea typeface="黑体" panose="02010609060101010101" pitchFamily="2" charset="-122"/>
                <a:sym typeface="+mn-ea"/>
              </a:rPr>
              <a:t>”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，题目用到的基础知识源于教材，而题目给出的图文资料又不拘泥于教材，属于创新类题目，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28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题对于区域比较、区域分析、灵活运用基础知识的能力要求较高，想要稳稳拿到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B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的学生，这个题应该取得不错的得分率。</a:t>
            </a: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</a:t>
            </a:r>
            <a:endParaRPr lang="zh-CN" altLang="en-US" sz="3200">
              <a:solidFill>
                <a:schemeClr val="hlink"/>
              </a:solidFill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/>
        </p:nvCxnSpPr>
        <p:spPr>
          <a:xfrm flipH="1">
            <a:off x="-158750" y="1006475"/>
            <a:ext cx="12463463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36663" y="228600"/>
            <a:ext cx="2732087" cy="7016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40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试题说明：</a:t>
            </a:r>
          </a:p>
        </p:txBody>
      </p:sp>
      <p:grpSp>
        <p:nvGrpSpPr>
          <p:cNvPr id="15" name="íṡľíḓè"/>
          <p:cNvGrpSpPr/>
          <p:nvPr/>
        </p:nvGrpSpPr>
        <p:grpSpPr bwMode="auto">
          <a:xfrm>
            <a:off x="508000" y="192088"/>
            <a:ext cx="582613" cy="674687"/>
            <a:chOff x="1856520" y="2834333"/>
            <a:chExt cx="1458180" cy="1663040"/>
          </a:xfrm>
        </p:grpSpPr>
        <p:sp>
          <p:nvSpPr>
            <p:cNvPr id="151557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729090 w 1146"/>
                <a:gd name="T1" fmla="*/ 0 h 1307"/>
                <a:gd name="T2" fmla="*/ 1458180 w 1146"/>
                <a:gd name="T3" fmla="*/ 365182 h 1307"/>
                <a:gd name="T4" fmla="*/ 1458180 w 1146"/>
                <a:gd name="T5" fmla="*/ 1299131 h 1307"/>
                <a:gd name="T6" fmla="*/ 729090 w 1146"/>
                <a:gd name="T7" fmla="*/ 1663040 h 1307"/>
                <a:gd name="T8" fmla="*/ 0 w 1146"/>
                <a:gd name="T9" fmla="*/ 1299131 h 1307"/>
                <a:gd name="T10" fmla="*/ 0 w 1146"/>
                <a:gd name="T11" fmla="*/ 365182 h 1307"/>
                <a:gd name="T12" fmla="*/ 72909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51558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53651 w 45"/>
                <a:gd name="T1" fmla="*/ 531102 h 48"/>
                <a:gd name="T2" fmla="*/ 0 w 45"/>
                <a:gd name="T3" fmla="*/ 486844 h 48"/>
                <a:gd name="T4" fmla="*/ 33194 w 45"/>
                <a:gd name="T5" fmla="*/ 77452 h 48"/>
                <a:gd name="T6" fmla="*/ 77453 w 45"/>
                <a:gd name="T7" fmla="*/ 44259 h 48"/>
                <a:gd name="T8" fmla="*/ 143841 w 45"/>
                <a:gd name="T9" fmla="*/ 0 h 48"/>
                <a:gd name="T10" fmla="*/ 188099 w 45"/>
                <a:gd name="T11" fmla="*/ 77452 h 48"/>
                <a:gd name="T12" fmla="*/ 298746 w 45"/>
                <a:gd name="T13" fmla="*/ 44259 h 48"/>
                <a:gd name="T14" fmla="*/ 365134 w 45"/>
                <a:gd name="T15" fmla="*/ 0 h 48"/>
                <a:gd name="T16" fmla="*/ 420457 w 45"/>
                <a:gd name="T17" fmla="*/ 77452 h 48"/>
                <a:gd name="T18" fmla="*/ 497910 w 45"/>
                <a:gd name="T19" fmla="*/ 110646 h 48"/>
                <a:gd name="T20" fmla="*/ 121711 w 45"/>
                <a:gd name="T21" fmla="*/ 276616 h 48"/>
                <a:gd name="T22" fmla="*/ 33194 w 45"/>
                <a:gd name="T23" fmla="*/ 188099 h 48"/>
                <a:gd name="T24" fmla="*/ 121711 w 45"/>
                <a:gd name="T25" fmla="*/ 276616 h 48"/>
                <a:gd name="T26" fmla="*/ 121711 w 45"/>
                <a:gd name="T27" fmla="*/ 287680 h 48"/>
                <a:gd name="T28" fmla="*/ 33194 w 45"/>
                <a:gd name="T29" fmla="*/ 387262 h 48"/>
                <a:gd name="T30" fmla="*/ 121711 w 45"/>
                <a:gd name="T31" fmla="*/ 486844 h 48"/>
                <a:gd name="T32" fmla="*/ 33194 w 45"/>
                <a:gd name="T33" fmla="*/ 409391 h 48"/>
                <a:gd name="T34" fmla="*/ 121711 w 45"/>
                <a:gd name="T35" fmla="*/ 486844 h 48"/>
                <a:gd name="T36" fmla="*/ 143841 w 45"/>
                <a:gd name="T37" fmla="*/ 33194 h 48"/>
                <a:gd name="T38" fmla="*/ 110647 w 45"/>
                <a:gd name="T39" fmla="*/ 44259 h 48"/>
                <a:gd name="T40" fmla="*/ 121711 w 45"/>
                <a:gd name="T41" fmla="*/ 143840 h 48"/>
                <a:gd name="T42" fmla="*/ 154905 w 45"/>
                <a:gd name="T43" fmla="*/ 132776 h 48"/>
                <a:gd name="T44" fmla="*/ 232358 w 45"/>
                <a:gd name="T45" fmla="*/ 276616 h 48"/>
                <a:gd name="T46" fmla="*/ 143841 w 45"/>
                <a:gd name="T47" fmla="*/ 188099 h 48"/>
                <a:gd name="T48" fmla="*/ 232358 w 45"/>
                <a:gd name="T49" fmla="*/ 276616 h 48"/>
                <a:gd name="T50" fmla="*/ 232358 w 45"/>
                <a:gd name="T51" fmla="*/ 287680 h 48"/>
                <a:gd name="T52" fmla="*/ 143841 w 45"/>
                <a:gd name="T53" fmla="*/ 387262 h 48"/>
                <a:gd name="T54" fmla="*/ 232358 w 45"/>
                <a:gd name="T55" fmla="*/ 486844 h 48"/>
                <a:gd name="T56" fmla="*/ 143841 w 45"/>
                <a:gd name="T57" fmla="*/ 409391 h 48"/>
                <a:gd name="T58" fmla="*/ 232358 w 45"/>
                <a:gd name="T59" fmla="*/ 486844 h 48"/>
                <a:gd name="T60" fmla="*/ 354069 w 45"/>
                <a:gd name="T61" fmla="*/ 188099 h 48"/>
                <a:gd name="T62" fmla="*/ 254487 w 45"/>
                <a:gd name="T63" fmla="*/ 276616 h 48"/>
                <a:gd name="T64" fmla="*/ 354069 w 45"/>
                <a:gd name="T65" fmla="*/ 387262 h 48"/>
                <a:gd name="T66" fmla="*/ 254487 w 45"/>
                <a:gd name="T67" fmla="*/ 287680 h 48"/>
                <a:gd name="T68" fmla="*/ 354069 w 45"/>
                <a:gd name="T69" fmla="*/ 387262 h 48"/>
                <a:gd name="T70" fmla="*/ 354069 w 45"/>
                <a:gd name="T71" fmla="*/ 409391 h 48"/>
                <a:gd name="T72" fmla="*/ 254487 w 45"/>
                <a:gd name="T73" fmla="*/ 486844 h 48"/>
                <a:gd name="T74" fmla="*/ 376199 w 45"/>
                <a:gd name="T75" fmla="*/ 44259 h 48"/>
                <a:gd name="T76" fmla="*/ 354069 w 45"/>
                <a:gd name="T77" fmla="*/ 33194 h 48"/>
                <a:gd name="T78" fmla="*/ 343005 w 45"/>
                <a:gd name="T79" fmla="*/ 132776 h 48"/>
                <a:gd name="T80" fmla="*/ 365134 w 45"/>
                <a:gd name="T81" fmla="*/ 143840 h 48"/>
                <a:gd name="T82" fmla="*/ 376199 w 45"/>
                <a:gd name="T83" fmla="*/ 44259 h 48"/>
                <a:gd name="T84" fmla="*/ 453651 w 45"/>
                <a:gd name="T85" fmla="*/ 188099 h 48"/>
                <a:gd name="T86" fmla="*/ 365134 w 45"/>
                <a:gd name="T87" fmla="*/ 276616 h 48"/>
                <a:gd name="T88" fmla="*/ 453651 w 45"/>
                <a:gd name="T89" fmla="*/ 387262 h 48"/>
                <a:gd name="T90" fmla="*/ 365134 w 45"/>
                <a:gd name="T91" fmla="*/ 287680 h 48"/>
                <a:gd name="T92" fmla="*/ 453651 w 45"/>
                <a:gd name="T93" fmla="*/ 387262 h 48"/>
                <a:gd name="T94" fmla="*/ 453651 w 45"/>
                <a:gd name="T95" fmla="*/ 409391 h 48"/>
                <a:gd name="T96" fmla="*/ 365134 w 45"/>
                <a:gd name="T97" fmla="*/ 486844 h 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"/>
                <a:gd name="T148" fmla="*/ 0 h 48"/>
                <a:gd name="T149" fmla="*/ 45 w 45"/>
                <a:gd name="T150" fmla="*/ 48 h 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13665" y="1006475"/>
            <a:ext cx="11964988" cy="461581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     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29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</a:t>
            </a:r>
            <a:r>
              <a:rPr lang="zh-CN" altLang="en-US" sz="3200">
                <a:solidFill>
                  <a:schemeClr val="hlink"/>
                </a:solidFill>
                <a:latin typeface="Arial" panose="020B0604020202020204"/>
                <a:ea typeface="黑体" panose="02010609060101010101" pitchFamily="2" charset="-122"/>
                <a:sym typeface="+mn-ea"/>
              </a:rPr>
              <a:t>“</a:t>
            </a:r>
            <a:r>
              <a:rPr lang="zh-CN" altLang="en-US" sz="32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聚焦世界疫情</a:t>
            </a:r>
            <a:r>
              <a:rPr lang="zh-CN" altLang="en-US" sz="3200">
                <a:solidFill>
                  <a:schemeClr val="hlink"/>
                </a:solidFill>
                <a:latin typeface="Arial" panose="020B0604020202020204"/>
                <a:ea typeface="黑体" panose="02010609060101010101" pitchFamily="2" charset="-122"/>
                <a:sym typeface="+mn-ea"/>
              </a:rPr>
              <a:t>”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，在能力立意上的要求，比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28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题更高了一个层级，加强了与社会实践和生活的联系，增强了试题的灵活性和开放性，注重考查同学们在真实情境中的知识迁移能力，考查同学们多角度、创造性地思考和解决问题的能力。想要拿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A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的同学们，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29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题（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）、（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3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）问应当冲刺一下。</a:t>
            </a:r>
          </a:p>
        </p:txBody>
      </p:sp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/>
        </p:nvCxnSpPr>
        <p:spPr>
          <a:xfrm flipH="1">
            <a:off x="-158750" y="1006475"/>
            <a:ext cx="12463463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36663" y="228600"/>
            <a:ext cx="2732087" cy="7016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40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答题指导：</a:t>
            </a:r>
          </a:p>
        </p:txBody>
      </p:sp>
      <p:grpSp>
        <p:nvGrpSpPr>
          <p:cNvPr id="15" name="íṡľíḓè"/>
          <p:cNvGrpSpPr/>
          <p:nvPr/>
        </p:nvGrpSpPr>
        <p:grpSpPr bwMode="auto">
          <a:xfrm>
            <a:off x="508000" y="192088"/>
            <a:ext cx="582613" cy="674687"/>
            <a:chOff x="1856520" y="2834333"/>
            <a:chExt cx="1458180" cy="1663040"/>
          </a:xfrm>
        </p:grpSpPr>
        <p:sp>
          <p:nvSpPr>
            <p:cNvPr id="153605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729090 w 1146"/>
                <a:gd name="T1" fmla="*/ 0 h 1307"/>
                <a:gd name="T2" fmla="*/ 1458180 w 1146"/>
                <a:gd name="T3" fmla="*/ 365182 h 1307"/>
                <a:gd name="T4" fmla="*/ 1458180 w 1146"/>
                <a:gd name="T5" fmla="*/ 1299131 h 1307"/>
                <a:gd name="T6" fmla="*/ 729090 w 1146"/>
                <a:gd name="T7" fmla="*/ 1663040 h 1307"/>
                <a:gd name="T8" fmla="*/ 0 w 1146"/>
                <a:gd name="T9" fmla="*/ 1299131 h 1307"/>
                <a:gd name="T10" fmla="*/ 0 w 1146"/>
                <a:gd name="T11" fmla="*/ 365182 h 1307"/>
                <a:gd name="T12" fmla="*/ 72909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53606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53651 w 45"/>
                <a:gd name="T1" fmla="*/ 531102 h 48"/>
                <a:gd name="T2" fmla="*/ 0 w 45"/>
                <a:gd name="T3" fmla="*/ 486844 h 48"/>
                <a:gd name="T4" fmla="*/ 33194 w 45"/>
                <a:gd name="T5" fmla="*/ 77452 h 48"/>
                <a:gd name="T6" fmla="*/ 77453 w 45"/>
                <a:gd name="T7" fmla="*/ 44259 h 48"/>
                <a:gd name="T8" fmla="*/ 143841 w 45"/>
                <a:gd name="T9" fmla="*/ 0 h 48"/>
                <a:gd name="T10" fmla="*/ 188099 w 45"/>
                <a:gd name="T11" fmla="*/ 77452 h 48"/>
                <a:gd name="T12" fmla="*/ 298746 w 45"/>
                <a:gd name="T13" fmla="*/ 44259 h 48"/>
                <a:gd name="T14" fmla="*/ 365134 w 45"/>
                <a:gd name="T15" fmla="*/ 0 h 48"/>
                <a:gd name="T16" fmla="*/ 420457 w 45"/>
                <a:gd name="T17" fmla="*/ 77452 h 48"/>
                <a:gd name="T18" fmla="*/ 497910 w 45"/>
                <a:gd name="T19" fmla="*/ 110646 h 48"/>
                <a:gd name="T20" fmla="*/ 121711 w 45"/>
                <a:gd name="T21" fmla="*/ 276616 h 48"/>
                <a:gd name="T22" fmla="*/ 33194 w 45"/>
                <a:gd name="T23" fmla="*/ 188099 h 48"/>
                <a:gd name="T24" fmla="*/ 121711 w 45"/>
                <a:gd name="T25" fmla="*/ 276616 h 48"/>
                <a:gd name="T26" fmla="*/ 121711 w 45"/>
                <a:gd name="T27" fmla="*/ 287680 h 48"/>
                <a:gd name="T28" fmla="*/ 33194 w 45"/>
                <a:gd name="T29" fmla="*/ 387262 h 48"/>
                <a:gd name="T30" fmla="*/ 121711 w 45"/>
                <a:gd name="T31" fmla="*/ 486844 h 48"/>
                <a:gd name="T32" fmla="*/ 33194 w 45"/>
                <a:gd name="T33" fmla="*/ 409391 h 48"/>
                <a:gd name="T34" fmla="*/ 121711 w 45"/>
                <a:gd name="T35" fmla="*/ 486844 h 48"/>
                <a:gd name="T36" fmla="*/ 143841 w 45"/>
                <a:gd name="T37" fmla="*/ 33194 h 48"/>
                <a:gd name="T38" fmla="*/ 110647 w 45"/>
                <a:gd name="T39" fmla="*/ 44259 h 48"/>
                <a:gd name="T40" fmla="*/ 121711 w 45"/>
                <a:gd name="T41" fmla="*/ 143840 h 48"/>
                <a:gd name="T42" fmla="*/ 154905 w 45"/>
                <a:gd name="T43" fmla="*/ 132776 h 48"/>
                <a:gd name="T44" fmla="*/ 232358 w 45"/>
                <a:gd name="T45" fmla="*/ 276616 h 48"/>
                <a:gd name="T46" fmla="*/ 143841 w 45"/>
                <a:gd name="T47" fmla="*/ 188099 h 48"/>
                <a:gd name="T48" fmla="*/ 232358 w 45"/>
                <a:gd name="T49" fmla="*/ 276616 h 48"/>
                <a:gd name="T50" fmla="*/ 232358 w 45"/>
                <a:gd name="T51" fmla="*/ 287680 h 48"/>
                <a:gd name="T52" fmla="*/ 143841 w 45"/>
                <a:gd name="T53" fmla="*/ 387262 h 48"/>
                <a:gd name="T54" fmla="*/ 232358 w 45"/>
                <a:gd name="T55" fmla="*/ 486844 h 48"/>
                <a:gd name="T56" fmla="*/ 143841 w 45"/>
                <a:gd name="T57" fmla="*/ 409391 h 48"/>
                <a:gd name="T58" fmla="*/ 232358 w 45"/>
                <a:gd name="T59" fmla="*/ 486844 h 48"/>
                <a:gd name="T60" fmla="*/ 354069 w 45"/>
                <a:gd name="T61" fmla="*/ 188099 h 48"/>
                <a:gd name="T62" fmla="*/ 254487 w 45"/>
                <a:gd name="T63" fmla="*/ 276616 h 48"/>
                <a:gd name="T64" fmla="*/ 354069 w 45"/>
                <a:gd name="T65" fmla="*/ 387262 h 48"/>
                <a:gd name="T66" fmla="*/ 254487 w 45"/>
                <a:gd name="T67" fmla="*/ 287680 h 48"/>
                <a:gd name="T68" fmla="*/ 354069 w 45"/>
                <a:gd name="T69" fmla="*/ 387262 h 48"/>
                <a:gd name="T70" fmla="*/ 354069 w 45"/>
                <a:gd name="T71" fmla="*/ 409391 h 48"/>
                <a:gd name="T72" fmla="*/ 254487 w 45"/>
                <a:gd name="T73" fmla="*/ 486844 h 48"/>
                <a:gd name="T74" fmla="*/ 376199 w 45"/>
                <a:gd name="T75" fmla="*/ 44259 h 48"/>
                <a:gd name="T76" fmla="*/ 354069 w 45"/>
                <a:gd name="T77" fmla="*/ 33194 h 48"/>
                <a:gd name="T78" fmla="*/ 343005 w 45"/>
                <a:gd name="T79" fmla="*/ 132776 h 48"/>
                <a:gd name="T80" fmla="*/ 365134 w 45"/>
                <a:gd name="T81" fmla="*/ 143840 h 48"/>
                <a:gd name="T82" fmla="*/ 376199 w 45"/>
                <a:gd name="T83" fmla="*/ 44259 h 48"/>
                <a:gd name="T84" fmla="*/ 453651 w 45"/>
                <a:gd name="T85" fmla="*/ 188099 h 48"/>
                <a:gd name="T86" fmla="*/ 365134 w 45"/>
                <a:gd name="T87" fmla="*/ 276616 h 48"/>
                <a:gd name="T88" fmla="*/ 453651 w 45"/>
                <a:gd name="T89" fmla="*/ 387262 h 48"/>
                <a:gd name="T90" fmla="*/ 365134 w 45"/>
                <a:gd name="T91" fmla="*/ 287680 h 48"/>
                <a:gd name="T92" fmla="*/ 453651 w 45"/>
                <a:gd name="T93" fmla="*/ 387262 h 48"/>
                <a:gd name="T94" fmla="*/ 453651 w 45"/>
                <a:gd name="T95" fmla="*/ 409391 h 48"/>
                <a:gd name="T96" fmla="*/ 365134 w 45"/>
                <a:gd name="T97" fmla="*/ 486844 h 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"/>
                <a:gd name="T148" fmla="*/ 0 h 48"/>
                <a:gd name="T149" fmla="*/ 45 w 45"/>
                <a:gd name="T150" fmla="*/ 48 h 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6830" y="1179830"/>
            <a:ext cx="12135485" cy="535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>
                <a:solidFill>
                  <a:srgbClr val="4472C4"/>
                </a:solidFill>
                <a:ea typeface="黑体" panose="02010609060101010101" pitchFamily="2" charset="-122"/>
                <a:sym typeface="+mn-ea"/>
              </a:rPr>
              <a:t>      </a:t>
            </a: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1.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每道题中给出的图文资料均隐含着有用信息，同学们一定要结合题目设问，回归到图文资料中，找寻有用信息，进而将所学知识与试题内容建立正确的联系，组织合理的答案，切忌不看图文资料，用教条的背诵方式组织答案。</a:t>
            </a:r>
          </a:p>
          <a:p>
            <a:pPr>
              <a:lnSpc>
                <a:spcPct val="150000"/>
              </a:lnSpc>
            </a:pPr>
            <a:endParaRPr lang="en-US" altLang="zh-CN" sz="3200">
              <a:solidFill>
                <a:schemeClr val="hlink"/>
              </a:solidFill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2.</a:t>
            </a:r>
            <a:r>
              <a:rPr lang="zh-CN" altLang="en-US" sz="3200">
                <a:solidFill>
                  <a:schemeClr val="hlink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组织答案时要注意规范性，比如：要使用科学严谨的地理术语，表达要完整。 </a:t>
            </a:r>
            <a:endParaRPr lang="en-US" altLang="zh-CN" sz="3200">
              <a:solidFill>
                <a:schemeClr val="hlink"/>
              </a:solidFill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137A6CD-AFC0-4F85-981C-DE3D6D0B322A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5992f88a679d5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C:\Users\Administrator\Desktop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COMBINE_RELATE_SLIDE_ID" val="background20177220_1"/>
  <p:tag name="KSO_WM_TEMPLATE_CATEGORY" val="custom"/>
  <p:tag name="KSO_WM_TEMPLATE_INDEX" val="20180447"/>
  <p:tag name="KSO_WM_TEMPLATE_SUBCATEGORY" val="combine"/>
  <p:tag name="KSO_WM_TEMPLATE_THUMBS_INDEX" val="1、4、5、6、11、12、15、21、25、26、3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rgbClr val="000000"/>
      </a:dk1>
      <a:lt1>
        <a:srgbClr val="FFFFFF"/>
      </a:lt1>
      <a:dk2>
        <a:srgbClr val="3EA9D3"/>
      </a:dk2>
      <a:lt2>
        <a:srgbClr val="E7E6E6"/>
      </a:lt2>
      <a:accent1>
        <a:srgbClr val="5B9BD5"/>
      </a:accent1>
      <a:accent2>
        <a:srgbClr val="3EA9D3"/>
      </a:accent2>
      <a:accent3>
        <a:srgbClr val="FFFFFF"/>
      </a:accent3>
      <a:accent4>
        <a:srgbClr val="0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宽屏</PresentationFormat>
  <Paragraphs>28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Segoe UI Black</vt:lpstr>
      <vt:lpstr>等线</vt:lpstr>
      <vt:lpstr>等线 Light</vt:lpstr>
      <vt:lpstr>方正大黑简体</vt:lpstr>
      <vt:lpstr>黑体</vt:lpstr>
      <vt:lpstr>楷体</vt:lpstr>
      <vt:lpstr>宋体</vt:lpstr>
      <vt:lpstr>微软雅黑</vt:lpstr>
      <vt:lpstr>Arial</vt:lpstr>
      <vt:lpstr>Times New Roman</vt:lpstr>
      <vt:lpstr>Office 主题​​</vt:lpstr>
      <vt:lpstr>1_Office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5992f88a679d5</dc:title>
  <dc:creator>Administrator</dc:creator>
  <cp:lastModifiedBy>Administrator</cp:lastModifiedBy>
  <cp:revision>149</cp:revision>
  <dcterms:created xsi:type="dcterms:W3CDTF">2017-08-15T06:37:00Z</dcterms:created>
  <dcterms:modified xsi:type="dcterms:W3CDTF">2020-04-14T02:08:32Z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